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31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charts/style23.xml" ContentType="application/vnd.ms-office.chartstyle+xml"/>
  <Override PartName="/ppt/charts/chart24.xml" ContentType="application/vnd.openxmlformats-officedocument.drawingml.chart+xml"/>
  <Override PartName="/ppt/charts/colors23.xml" ContentType="application/vnd.ms-office.chartcolorstyle+xml"/>
  <Override PartName="/ppt/charts/style24.xml" ContentType="application/vnd.ms-office.chartstyle+xml"/>
  <Override PartName="/ppt/charts/colors24.xml" ContentType="application/vnd.ms-office.chartcolorstyle+xml"/>
  <Override PartName="/ppt/handoutMasters/handoutMaster1.xml" ContentType="application/vnd.openxmlformats-officedocument.presentationml.handoutMaster+xml"/>
  <Override PartName="/ppt/charts/chart23.xml" ContentType="application/vnd.openxmlformats-officedocument.drawingml.chart+xml"/>
  <Override PartName="/ppt/charts/colors22.xml" ContentType="application/vnd.ms-office.chartcolorstyle+xml"/>
  <Override PartName="/ppt/charts/chart8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charts/chart7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charts/chart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style10.xml" ContentType="application/vnd.ms-office.chartstyle+xml"/>
  <Override PartName="/ppt/charts/chart10.xml" ContentType="application/vnd.openxmlformats-officedocument.drawingml.chart+xml"/>
  <Override PartName="/ppt/charts/colors9.xml" ContentType="application/vnd.ms-office.chartcolorstyle+xml"/>
  <Override PartName="/ppt/charts/style9.xml" ContentType="application/vnd.ms-office.chartstyle+xml"/>
  <Override PartName="/ppt/charts/chart9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1.xml" ContentType="application/vnd.openxmlformats-officedocument.theme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olors4.xml" ContentType="application/vnd.ms-office.chartcolorstyle+xml"/>
  <Override PartName="/ppt/charts/style4.xml" ContentType="application/vnd.ms-office.chartstyle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style11.xml" ContentType="application/vnd.ms-office.chartstyle+xml"/>
  <Override PartName="/ppt/charts/style19.xml" ContentType="application/vnd.ms-office.chartstyle+xml"/>
  <Override PartName="/ppt/charts/chart19.xml" ContentType="application/vnd.openxmlformats-officedocument.drawingml.chart+xml"/>
  <Override PartName="/ppt/charts/colors18.xml" ContentType="application/vnd.ms-office.chartcolorstyle+xml"/>
  <Override PartName="/ppt/charts/style18.xml" ContentType="application/vnd.ms-office.chartstyle+xml"/>
  <Override PartName="/ppt/charts/chart18.xml" ContentType="application/vnd.openxmlformats-officedocument.drawingml.chart+xml"/>
  <Override PartName="/ppt/charts/colors11.xml" ContentType="application/vnd.ms-office.chartcolor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2.xml" ContentType="application/vnd.ms-office.chartstyle+xml"/>
  <Override PartName="/ppt/charts/chart22.xml" ContentType="application/vnd.openxmlformats-officedocument.drawingml.chart+xml"/>
  <Override PartName="/ppt/charts/colors21.xml" ContentType="application/vnd.ms-office.chartcolorstyle+xml"/>
  <Override PartName="/ppt/charts/style21.xml" ContentType="application/vnd.ms-office.chartstyle+xml"/>
  <Override PartName="/ppt/charts/chart21.xml" ContentType="application/vnd.openxmlformats-officedocument.drawingml.chart+xml"/>
  <Override PartName="/ppt/charts/colors20.xml" ContentType="application/vnd.ms-office.chartcolorstyle+xml"/>
  <Override PartName="/ppt/charts/style20.xml" ContentType="application/vnd.ms-office.chartstyle+xml"/>
  <Override PartName="/ppt/charts/style17.xml" ContentType="application/vnd.ms-office.chartstyle+xml"/>
  <Override PartName="/ppt/charts/colors17.xml" ContentType="application/vnd.ms-office.chartcolorstyle+xml"/>
  <Override PartName="/ppt/charts/chart17.xml" ContentType="application/vnd.openxmlformats-officedocument.drawingml.chart+xml"/>
  <Override PartName="/ppt/charts/colors13.xml" ContentType="application/vnd.ms-office.chartcolorstyle+xml"/>
  <Override PartName="/ppt/charts/style13.xml" ContentType="application/vnd.ms-office.chartstyle+xml"/>
  <Override PartName="/ppt/charts/chart13.xml" ContentType="application/vnd.openxmlformats-officedocument.drawingml.chart+xml"/>
  <Override PartName="/ppt/charts/colors12.xml" ContentType="application/vnd.ms-office.chartcolorstyle+xml"/>
  <Override PartName="/ppt/charts/style12.xml" ContentType="application/vnd.ms-office.chartstyle+xml"/>
  <Override PartName="/ppt/charts/chart12.xml" ContentType="application/vnd.openxmlformats-officedocument.drawingml.chart+xml"/>
  <Override PartName="/ppt/charts/chart14.xml" ContentType="application/vnd.openxmlformats-officedocument.drawingml.chart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handoutMasterIdLst>
    <p:handoutMasterId r:id="rId4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8" r:id="rId13"/>
    <p:sldId id="268" r:id="rId14"/>
    <p:sldId id="267" r:id="rId15"/>
    <p:sldId id="269" r:id="rId16"/>
    <p:sldId id="301" r:id="rId17"/>
    <p:sldId id="291" r:id="rId18"/>
    <p:sldId id="293" r:id="rId19"/>
    <p:sldId id="302" r:id="rId20"/>
    <p:sldId id="290" r:id="rId21"/>
    <p:sldId id="289" r:id="rId22"/>
    <p:sldId id="283" r:id="rId23"/>
    <p:sldId id="278" r:id="rId24"/>
    <p:sldId id="286" r:id="rId25"/>
    <p:sldId id="287" r:id="rId26"/>
    <p:sldId id="276" r:id="rId27"/>
    <p:sldId id="285" r:id="rId28"/>
    <p:sldId id="277" r:id="rId29"/>
    <p:sldId id="282" r:id="rId30"/>
    <p:sldId id="272" r:id="rId31"/>
    <p:sldId id="275" r:id="rId32"/>
    <p:sldId id="270" r:id="rId33"/>
    <p:sldId id="271" r:id="rId34"/>
    <p:sldId id="273" r:id="rId35"/>
    <p:sldId id="274" r:id="rId36"/>
    <p:sldId id="279" r:id="rId37"/>
    <p:sldId id="280" r:id="rId38"/>
    <p:sldId id="281" r:id="rId39"/>
    <p:sldId id="284" r:id="rId40"/>
    <p:sldId id="288" r:id="rId41"/>
    <p:sldId id="295" r:id="rId42"/>
    <p:sldId id="296" r:id="rId43"/>
    <p:sldId id="297" r:id="rId44"/>
    <p:sldId id="299" r:id="rId45"/>
    <p:sldId id="300" r:id="rId46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Funding</a:t>
            </a:r>
            <a:r>
              <a:rPr lang="en-US" baseline="0" dirty="0" smtClean="0"/>
              <a:t> Award Amount</a:t>
            </a:r>
            <a:endParaRPr lang="en-US" dirty="0"/>
          </a:p>
        </c:rich>
      </c:tx>
      <c:layout>
        <c:manualLayout>
          <c:xMode val="edge"/>
          <c:yMode val="edge"/>
          <c:x val="0.39695238095238095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Funding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  <c:pt idx="5">
                  <c:v>GY 20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7685411</c:v>
                </c:pt>
                <c:pt idx="1">
                  <c:v>7637675</c:v>
                </c:pt>
                <c:pt idx="2">
                  <c:v>7484191</c:v>
                </c:pt>
                <c:pt idx="3">
                  <c:v>7425449</c:v>
                </c:pt>
                <c:pt idx="4">
                  <c:v>7350244</c:v>
                </c:pt>
                <c:pt idx="5">
                  <c:v>7458808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Laboratory Diagnostic Testing</a:t>
            </a:r>
            <a:endParaRPr lang="en-US" dirty="0"/>
          </a:p>
        </c:rich>
      </c:tx>
      <c:layout>
        <c:manualLayout>
          <c:xMode val="edge"/>
          <c:yMode val="edge"/>
          <c:x val="0.37195238095238098"/>
          <c:y val="1.15052732502396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391.43</c:v>
                </c:pt>
                <c:pt idx="1">
                  <c:v>362.21</c:v>
                </c:pt>
                <c:pt idx="2">
                  <c:v>473.2</c:v>
                </c:pt>
                <c:pt idx="3">
                  <c:v>469.62</c:v>
                </c:pt>
                <c:pt idx="4">
                  <c:v>560.02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Outpatient/Ambulatory</a:t>
            </a:r>
            <a:r>
              <a:rPr lang="en-US" baseline="0" dirty="0" smtClean="0"/>
              <a:t> Health Services</a:t>
            </a:r>
            <a:endParaRPr lang="en-US" dirty="0"/>
          </a:p>
        </c:rich>
      </c:tx>
      <c:layout>
        <c:manualLayout>
          <c:xMode val="edge"/>
          <c:yMode val="edge"/>
          <c:x val="0.32671428571428573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382.17</c:v>
                </c:pt>
                <c:pt idx="1">
                  <c:v>620.26</c:v>
                </c:pt>
                <c:pt idx="2">
                  <c:v>613.52</c:v>
                </c:pt>
                <c:pt idx="3">
                  <c:v>481.63</c:v>
                </c:pt>
                <c:pt idx="4">
                  <c:v>515.11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Case Management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569.32000000000005</c:v>
                </c:pt>
                <c:pt idx="1">
                  <c:v>845.96</c:v>
                </c:pt>
                <c:pt idx="2">
                  <c:v>1021.22</c:v>
                </c:pt>
                <c:pt idx="3">
                  <c:v>1006.42</c:v>
                </c:pt>
                <c:pt idx="4">
                  <c:v>763.31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Non-Medical Case Management –Eligibility</a:t>
            </a:r>
            <a:endParaRPr lang="en-US" dirty="0"/>
          </a:p>
        </c:rich>
      </c:tx>
      <c:layout>
        <c:manualLayout>
          <c:xMode val="edge"/>
          <c:yMode val="edge"/>
          <c:x val="0.31123809523809526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136.18</c:v>
                </c:pt>
                <c:pt idx="1">
                  <c:v>119.82</c:v>
                </c:pt>
                <c:pt idx="2">
                  <c:v>58.57</c:v>
                </c:pt>
                <c:pt idx="3">
                  <c:v>88.56</c:v>
                </c:pt>
                <c:pt idx="4">
                  <c:v>182.69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Food Bank/Home</a:t>
            </a:r>
            <a:r>
              <a:rPr lang="en-US" baseline="0" dirty="0" smtClean="0"/>
              <a:t> Delivered Meals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524.20000000000005</c:v>
                </c:pt>
                <c:pt idx="1">
                  <c:v>507.98</c:v>
                </c:pt>
                <c:pt idx="2">
                  <c:v>494.03</c:v>
                </c:pt>
                <c:pt idx="3">
                  <c:v>469.53</c:v>
                </c:pt>
                <c:pt idx="4">
                  <c:v>511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Housing Services</a:t>
            </a:r>
            <a:endParaRPr lang="en-US" dirty="0"/>
          </a:p>
        </c:rich>
      </c:tx>
      <c:layout>
        <c:manualLayout>
          <c:xMode val="edge"/>
          <c:yMode val="edge"/>
          <c:x val="0.4279047619047619"/>
          <c:y val="1.15052732502396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9721.3700000000008</c:v>
                </c:pt>
                <c:pt idx="1">
                  <c:v>2415.02</c:v>
                </c:pt>
                <c:pt idx="2">
                  <c:v>2764.26</c:v>
                </c:pt>
                <c:pt idx="3">
                  <c:v>3125.03</c:v>
                </c:pt>
                <c:pt idx="4">
                  <c:v>6517.4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Early Intervention Services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2274.5</c:v>
                </c:pt>
                <c:pt idx="1">
                  <c:v>987.84</c:v>
                </c:pt>
                <c:pt idx="2">
                  <c:v>735.93</c:v>
                </c:pt>
                <c:pt idx="3">
                  <c:v>698.39</c:v>
                </c:pt>
                <c:pt idx="4">
                  <c:v>843.94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Emergency Financial Assistance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2023.7</c:v>
                </c:pt>
                <c:pt idx="1">
                  <c:v>580.39</c:v>
                </c:pt>
                <c:pt idx="2">
                  <c:v>679.49</c:v>
                </c:pt>
                <c:pt idx="3">
                  <c:v>776.01</c:v>
                </c:pt>
                <c:pt idx="4">
                  <c:v>691.24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Health Insurance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2755.51</c:v>
                </c:pt>
                <c:pt idx="1">
                  <c:v>1718.43</c:v>
                </c:pt>
                <c:pt idx="2">
                  <c:v>2599.7600000000002</c:v>
                </c:pt>
                <c:pt idx="3">
                  <c:v>2265.09</c:v>
                </c:pt>
                <c:pt idx="4">
                  <c:v>2525.7399999999998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Home and Community</a:t>
            </a:r>
            <a:r>
              <a:rPr lang="en-US" baseline="0" dirty="0" smtClean="0"/>
              <a:t> Based Health Services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9853.85</c:v>
                </c:pt>
                <c:pt idx="1">
                  <c:v>3245</c:v>
                </c:pt>
                <c:pt idx="2">
                  <c:v>4499.3599999999997</c:v>
                </c:pt>
                <c:pt idx="3">
                  <c:v>1656</c:v>
                </c:pt>
                <c:pt idx="4">
                  <c:v>460.89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Unduplicated Persons Served</a:t>
            </a:r>
            <a:endParaRPr lang="en-US" dirty="0"/>
          </a:p>
        </c:rich>
      </c:tx>
      <c:layout>
        <c:manualLayout>
          <c:xMode val="edge"/>
          <c:yMode val="edge"/>
          <c:x val="0.37195238095238098"/>
          <c:y val="2.68456375838926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Persons Served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3856</c:v>
                </c:pt>
                <c:pt idx="1">
                  <c:v>3672</c:v>
                </c:pt>
                <c:pt idx="2">
                  <c:v>3683</c:v>
                </c:pt>
                <c:pt idx="3">
                  <c:v>3641</c:v>
                </c:pt>
                <c:pt idx="4">
                  <c:v>3261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Nutrition Therapy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314.92</c:v>
                </c:pt>
                <c:pt idx="4">
                  <c:v>208.08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Transportation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175.97</c:v>
                </c:pt>
                <c:pt idx="1">
                  <c:v>210.53</c:v>
                </c:pt>
                <c:pt idx="2">
                  <c:v>140.16999999999999</c:v>
                </c:pt>
                <c:pt idx="3">
                  <c:v>212.93</c:v>
                </c:pt>
                <c:pt idx="4">
                  <c:v>188.03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Mental Health Services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1654.16</c:v>
                </c:pt>
                <c:pt idx="1">
                  <c:v>1975.06</c:v>
                </c:pt>
                <c:pt idx="2">
                  <c:v>2053.5500000000002</c:v>
                </c:pt>
                <c:pt idx="3">
                  <c:v>1308.46</c:v>
                </c:pt>
                <c:pt idx="4">
                  <c:v>1760.08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Oral Health Care</a:t>
            </a:r>
            <a:endParaRPr lang="en-US" dirty="0"/>
          </a:p>
        </c:rich>
      </c:tx>
      <c:layout>
        <c:manualLayout>
          <c:xMode val="edge"/>
          <c:yMode val="edge"/>
          <c:x val="0.42909523809523809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727.48</c:v>
                </c:pt>
                <c:pt idx="1">
                  <c:v>588.27</c:v>
                </c:pt>
                <c:pt idx="2">
                  <c:v>823.32</c:v>
                </c:pt>
                <c:pt idx="3">
                  <c:v>761.36</c:v>
                </c:pt>
                <c:pt idx="4">
                  <c:v>617.78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AIDS Pharmaceutical Assistance</a:t>
            </a:r>
            <a:endParaRPr lang="en-US" dirty="0"/>
          </a:p>
        </c:rich>
      </c:tx>
      <c:layout>
        <c:manualLayout>
          <c:xMode val="edge"/>
          <c:yMode val="edge"/>
          <c:x val="0.36123809523809525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843.2</c:v>
                </c:pt>
                <c:pt idx="2">
                  <c:v>347.42</c:v>
                </c:pt>
                <c:pt idx="3">
                  <c:v>340.15</c:v>
                </c:pt>
                <c:pt idx="4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Unduplicated Persons Served</a:t>
            </a:r>
            <a:endParaRPr lang="en-US" dirty="0"/>
          </a:p>
        </c:rich>
      </c:tx>
      <c:layout>
        <c:manualLayout>
          <c:xMode val="edge"/>
          <c:yMode val="edge"/>
          <c:x val="0.37195238095238098"/>
          <c:y val="2.68456375838926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Persons Served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3856</c:v>
                </c:pt>
                <c:pt idx="1">
                  <c:v>3672</c:v>
                </c:pt>
                <c:pt idx="2">
                  <c:v>3683</c:v>
                </c:pt>
                <c:pt idx="3">
                  <c:v>3641</c:v>
                </c:pt>
                <c:pt idx="4">
                  <c:v>3261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Food Bank-Nutritional Supplements</a:t>
            </a:r>
            <a:endParaRPr lang="en-US" dirty="0"/>
          </a:p>
        </c:rich>
      </c:tx>
      <c:layout>
        <c:manualLayout>
          <c:xMode val="edge"/>
          <c:yMode val="edge"/>
          <c:x val="0.34219047619047621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3885170603674542E-2"/>
          <c:y val="2.8015491352171584E-2"/>
          <c:w val="0.93706721034870644"/>
          <c:h val="0.619536920301069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9.82</c:v>
                </c:pt>
                <c:pt idx="2">
                  <c:v>16.61</c:v>
                </c:pt>
                <c:pt idx="3">
                  <c:v>69.930000000000007</c:v>
                </c:pt>
                <c:pt idx="4">
                  <c:v>294.06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Emergency Financial</a:t>
            </a:r>
            <a:r>
              <a:rPr lang="en-US" baseline="0" dirty="0" smtClean="0"/>
              <a:t> Assistance-Prior Authorization</a:t>
            </a:r>
            <a:endParaRPr lang="en-US" dirty="0"/>
          </a:p>
        </c:rich>
      </c:tx>
      <c:layout>
        <c:manualLayout>
          <c:xMode val="edge"/>
          <c:yMode val="edge"/>
          <c:x val="0.27433333333333332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202.66</c:v>
                </c:pt>
                <c:pt idx="2">
                  <c:v>260.87</c:v>
                </c:pt>
                <c:pt idx="3">
                  <c:v>2270.91</c:v>
                </c:pt>
                <c:pt idx="4">
                  <c:v>1721.85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Non-Medical Case Management –Supportive</a:t>
            </a:r>
            <a:endParaRPr lang="en-US" dirty="0"/>
          </a:p>
        </c:rich>
      </c:tx>
      <c:layout>
        <c:manualLayout>
          <c:xMode val="edge"/>
          <c:yMode val="edge"/>
          <c:x val="0.31123809523809526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140.86000000000001</c:v>
                </c:pt>
                <c:pt idx="1">
                  <c:v>292.17</c:v>
                </c:pt>
                <c:pt idx="2">
                  <c:v>434.99</c:v>
                </c:pt>
                <c:pt idx="3">
                  <c:v>514.73</c:v>
                </c:pt>
                <c:pt idx="4">
                  <c:v>411.79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Medical Case Management-MAI</a:t>
            </a:r>
            <a:endParaRPr lang="en-US" dirty="0"/>
          </a:p>
        </c:rich>
      </c:tx>
      <c:layout>
        <c:manualLayout>
          <c:xMode val="edge"/>
          <c:yMode val="edge"/>
          <c:x val="0.38028571428571428"/>
          <c:y val="1.9175455417066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438.1</c:v>
                </c:pt>
                <c:pt idx="1">
                  <c:v>532.14</c:v>
                </c:pt>
                <c:pt idx="2">
                  <c:v>673.05</c:v>
                </c:pt>
                <c:pt idx="3">
                  <c:v>838.94</c:v>
                </c:pt>
                <c:pt idx="4">
                  <c:v>775.41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Specialty Outpatient Medical Care</a:t>
            </a:r>
            <a:endParaRPr lang="en-US" dirty="0"/>
          </a:p>
        </c:rich>
      </c:tx>
      <c:layout>
        <c:manualLayout>
          <c:xMode val="edge"/>
          <c:yMode val="edge"/>
          <c:x val="0.34933333333333338"/>
          <c:y val="2.30105465004793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1115.8900000000001</c:v>
                </c:pt>
                <c:pt idx="1">
                  <c:v>1212.76</c:v>
                </c:pt>
                <c:pt idx="2">
                  <c:v>1451.22</c:v>
                </c:pt>
                <c:pt idx="3">
                  <c:v>1481.06</c:v>
                </c:pt>
                <c:pt idx="4">
                  <c:v>1677.53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Legal Services</a:t>
            </a:r>
            <a:endParaRPr lang="en-US" dirty="0"/>
          </a:p>
        </c:rich>
      </c:tx>
      <c:layout>
        <c:manualLayout>
          <c:xMode val="edge"/>
          <c:yMode val="edge"/>
          <c:x val="0.441"/>
          <c:y val="3.0680728667305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Cost/Person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GY 15</c:v>
                </c:pt>
                <c:pt idx="1">
                  <c:v>GY 16</c:v>
                </c:pt>
                <c:pt idx="2">
                  <c:v>GY 17</c:v>
                </c:pt>
                <c:pt idx="3">
                  <c:v>GY 18</c:v>
                </c:pt>
                <c:pt idx="4">
                  <c:v>GY 19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1218.27</c:v>
                </c:pt>
                <c:pt idx="1">
                  <c:v>975.54</c:v>
                </c:pt>
                <c:pt idx="2">
                  <c:v>1311.73</c:v>
                </c:pt>
                <c:pt idx="3">
                  <c:v>1737.49</c:v>
                </c:pt>
                <c:pt idx="4">
                  <c:v>1731.15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32-462D-92B3-0E9CD67F9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7421888"/>
        <c:axId val="437420904"/>
      </c:lineChart>
      <c:catAx>
        <c:axId val="43742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0904"/>
        <c:crosses val="autoZero"/>
        <c:auto val="1"/>
        <c:lblAlgn val="ctr"/>
        <c:lblOffset val="100"/>
        <c:noMultiLvlLbl val="0"/>
      </c:catAx>
      <c:valAx>
        <c:axId val="43742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2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3083-47C3-48EA-9D51-E354377F3BCB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BB0BF-60B5-4A3B-B021-4EE1A70B45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352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4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79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8750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3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5595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09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11806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9627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0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17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3618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7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6/19/2020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5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bcgov.com/communityservices/programs/humanservices/" TargetMode="External"/><Relationship Id="rId2" Type="http://schemas.openxmlformats.org/officeDocument/2006/relationships/hyperlink" Target="mailto:cmesser@pbcgov.or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0248" y="573953"/>
            <a:ext cx="10423620" cy="2143122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Palm Beach County Ryan White Part A</a:t>
            </a:r>
            <a:br>
              <a:rPr lang="en-US" sz="4800" b="1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FF0000"/>
                </a:solidFill>
              </a:rPr>
              <a:t>GY 19 Service Utilization/Cost Summary</a:t>
            </a:r>
            <a:br>
              <a:rPr lang="en-US" sz="4800" b="1" dirty="0" smtClean="0">
                <a:solidFill>
                  <a:srgbClr val="FF0000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6376" y="3004456"/>
            <a:ext cx="6451364" cy="3415377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/>
              <a:t>Casey Messer, DHS</a:t>
            </a:r>
            <a:r>
              <a:rPr lang="en-US" sz="2400" b="1" cap="none" dirty="0" smtClean="0"/>
              <a:t>c</a:t>
            </a:r>
            <a:r>
              <a:rPr lang="en-US" sz="2400" b="1" dirty="0" smtClean="0"/>
              <a:t>, PA-C, AAHIVS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/>
              <a:t>Program Manager, Ryan White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Palm Beach County Community Services Department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hlinkClick r:id="rId2"/>
              </a:rPr>
              <a:t>cmesser@pbcgov.org</a:t>
            </a:r>
            <a:endParaRPr lang="en-US" b="1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/>
              <a:t>(561) 355-4730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b="1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June 24, 2020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 smtClean="0"/>
          </a:p>
        </p:txBody>
      </p:sp>
      <p:pic>
        <p:nvPicPr>
          <p:cNvPr id="5" name="Picture 4" descr="pbclogo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8" y="5182266"/>
            <a:ext cx="1422164" cy="1237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id:ec060c11-b18f-4850-9d31-77db3f078bbb@pbcgov.or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7740" y="5228700"/>
            <a:ext cx="2560319" cy="11446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779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cost per unit…cont.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341358"/>
              </p:ext>
            </p:extLst>
          </p:nvPr>
        </p:nvGraphicFramePr>
        <p:xfrm>
          <a:off x="685800" y="2063396"/>
          <a:ext cx="10404566" cy="3318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714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345475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084217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071154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384663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</a:t>
                      </a:r>
                      <a:r>
                        <a:rPr lang="en-US" baseline="0" dirty="0" smtClean="0"/>
                        <a:t>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4577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AIDS Pharmaceutical</a:t>
                      </a:r>
                      <a:r>
                        <a:rPr lang="en-US" baseline="0" dirty="0" smtClean="0"/>
                        <a:t> Assistance (LPAP)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$13,773.72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$15.62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418012">
                <a:tc>
                  <a:txBody>
                    <a:bodyPr/>
                    <a:lstStyle/>
                    <a:p>
                      <a:r>
                        <a:rPr lang="en-US" dirty="0" smtClean="0"/>
                        <a:t>Early Intervention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$458,256.78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12,343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$843.94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$37.13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404948">
                <a:tc>
                  <a:txBody>
                    <a:bodyPr/>
                    <a:lstStyle/>
                    <a:p>
                      <a:r>
                        <a:rPr lang="en-US" dirty="0" smtClean="0"/>
                        <a:t>Health Insurance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$949,678.37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2,373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$2,525.74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$400.20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431075">
                <a:tc>
                  <a:txBody>
                    <a:bodyPr/>
                    <a:lstStyle/>
                    <a:p>
                      <a:r>
                        <a:rPr lang="en-US" dirty="0" smtClean="0"/>
                        <a:t>Home and Community</a:t>
                      </a:r>
                      <a:r>
                        <a:rPr lang="en-US" baseline="0" dirty="0" smtClean="0"/>
                        <a:t>-based Health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$1,843.57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$460.89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$21.44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418011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Nutrition</a:t>
                      </a:r>
                      <a:r>
                        <a:rPr lang="en-US" baseline="0" dirty="0" smtClean="0"/>
                        <a:t> Therapy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$17,687.08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$208.08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$254.93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Laboratory Diagnostic Testing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$157,924.40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4,229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$560.02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$37.34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79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23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cost per unit…cont.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2193357"/>
              </p:ext>
            </p:extLst>
          </p:nvPr>
        </p:nvGraphicFramePr>
        <p:xfrm>
          <a:off x="685800" y="2024206"/>
          <a:ext cx="10394707" cy="3395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5023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345474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007081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016668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50651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253946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8497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5342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$26,267.04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$691.24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$477.58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Emergency Financial Assistance-Prior</a:t>
                      </a:r>
                      <a:r>
                        <a:rPr lang="en-US" baseline="0" dirty="0" smtClean="0"/>
                        <a:t> Auth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$65,430.44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$1,721.85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$817.88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584529"/>
                  </a:ext>
                </a:extLst>
              </a:tr>
              <a:tr h="515389">
                <a:tc>
                  <a:txBody>
                    <a:bodyPr/>
                    <a:lstStyle/>
                    <a:p>
                      <a:r>
                        <a:rPr lang="en-US" dirty="0" smtClean="0"/>
                        <a:t>Food Bank/Home Delivered Meals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$298,933.57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$511.00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$27.69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482138">
                <a:tc>
                  <a:txBody>
                    <a:bodyPr/>
                    <a:lstStyle/>
                    <a:p>
                      <a:r>
                        <a:rPr lang="en-US" dirty="0" smtClean="0"/>
                        <a:t>Housing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$97,761.03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1,057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$6,517.40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$92.49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515389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Transportation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$70,136.68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$188.03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$32.17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700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cost per unit…cont.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0312997"/>
              </p:ext>
            </p:extLst>
          </p:nvPr>
        </p:nvGraphicFramePr>
        <p:xfrm>
          <a:off x="685800" y="2024206"/>
          <a:ext cx="10394707" cy="3063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5023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345474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007081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016668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50651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253946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8497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567549">
                <a:tc>
                  <a:txBody>
                    <a:bodyPr/>
                    <a:lstStyle/>
                    <a:p>
                      <a:r>
                        <a:rPr lang="en-US" dirty="0" smtClean="0"/>
                        <a:t>Non-Medical Case Management-Eligibility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$521,018.37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2,852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25,504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$182.69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$20.43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Non-Medical Case Management-Supportive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$131,361.15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7,778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$411.79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$16.89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88995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Food Bank-Nutritional Supplements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$6,469.25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$294.06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$76.11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49581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dirty="0" smtClean="0"/>
                        <a:t>Legal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$285,639.33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$1,731.15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$114.95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283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740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Persons Served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80182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Non-Medical Case Management-Eligibility		2,852</a:t>
            </a:r>
          </a:p>
          <a:p>
            <a:pPr marL="514350" indent="-514350">
              <a:buAutoNum type="arabicPeriod"/>
            </a:pPr>
            <a:r>
              <a:rPr lang="en-US" dirty="0" smtClean="0"/>
              <a:t>Medical Case Management		</a:t>
            </a:r>
            <a:r>
              <a:rPr lang="en-US" dirty="0"/>
              <a:t>		</a:t>
            </a:r>
            <a:r>
              <a:rPr lang="en-US" dirty="0" smtClean="0"/>
              <a:t>1,970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Medical Case Management MAI				708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Oral Health Care 						603</a:t>
            </a:r>
          </a:p>
          <a:p>
            <a:pPr marL="514350" indent="-514350">
              <a:buAutoNum type="arabicPeriod"/>
            </a:pPr>
            <a:r>
              <a:rPr lang="en-US" dirty="0" smtClean="0"/>
              <a:t>Food Bank/Home Delivered Meals</a:t>
            </a:r>
            <a:r>
              <a:rPr lang="en-US" dirty="0"/>
              <a:t>			</a:t>
            </a:r>
            <a:r>
              <a:rPr lang="en-US" dirty="0" smtClean="0"/>
              <a:t>585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Early Intervention Services				543</a:t>
            </a:r>
          </a:p>
          <a:p>
            <a:pPr marL="514350" indent="-514350">
              <a:buAutoNum type="arabicPeriod"/>
            </a:pPr>
            <a:r>
              <a:rPr lang="en-US" dirty="0" smtClean="0"/>
              <a:t>Outpatient/Ambulatory Health Services</a:t>
            </a:r>
            <a:r>
              <a:rPr lang="en-US" dirty="0"/>
              <a:t>		</a:t>
            </a:r>
            <a:r>
              <a:rPr lang="en-US" dirty="0" smtClean="0"/>
              <a:t>	406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Health Insurance						376</a:t>
            </a:r>
          </a:p>
          <a:p>
            <a:pPr marL="514350" indent="-514350">
              <a:buAutoNum type="arabicPeriod"/>
            </a:pPr>
            <a:r>
              <a:rPr lang="en-US" dirty="0" smtClean="0"/>
              <a:t>Medical Transportation					373</a:t>
            </a:r>
          </a:p>
          <a:p>
            <a:pPr marL="514350" indent="-514350">
              <a:buAutoNum type="arabicPeriod"/>
            </a:pPr>
            <a:r>
              <a:rPr lang="en-US" dirty="0" smtClean="0"/>
              <a:t>Non-Medical Case Management-Supportive		319</a:t>
            </a:r>
          </a:p>
        </p:txBody>
      </p:sp>
    </p:spTree>
    <p:extLst>
      <p:ext uri="{BB962C8B-B14F-4D97-AF65-F5344CB8AC3E}">
        <p14:creationId xmlns:p14="http://schemas.microsoft.com/office/powerpoint/2010/main" val="70536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Cost/Person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13510" y="2063396"/>
            <a:ext cx="11704320" cy="3311189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dirty="0" smtClean="0"/>
              <a:t>Cost/Person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Housing 						$6,570.40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Health Insurance					$2,525.74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Mental </a:t>
            </a:r>
            <a:r>
              <a:rPr lang="en-US" dirty="0"/>
              <a:t>Health Services	</a:t>
            </a:r>
            <a:r>
              <a:rPr lang="en-US" dirty="0" smtClean="0"/>
              <a:t>			$1,760.08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Legal Services					$1,731.15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Emergency </a:t>
            </a:r>
            <a:r>
              <a:rPr lang="en-US" dirty="0"/>
              <a:t>Financial </a:t>
            </a:r>
            <a:r>
              <a:rPr lang="en-US" dirty="0" smtClean="0"/>
              <a:t>Assistance-Prior Auth 	$1,721.85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3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Cost/Unit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13510" y="2063396"/>
            <a:ext cx="11704320" cy="3311189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dirty="0" smtClean="0"/>
              <a:t>Cost/Unit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Emergency Financial Assistance-Prior Auth		$817.88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Emergency Financial Assistance				$477.58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Specialty </a:t>
            </a:r>
            <a:r>
              <a:rPr lang="en-US" dirty="0"/>
              <a:t>Outpatient Medical Care			</a:t>
            </a:r>
            <a:r>
              <a:rPr lang="en-US" dirty="0" smtClean="0"/>
              <a:t>$466.36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Health Insurance 						$400.20</a:t>
            </a:r>
            <a:endParaRPr lang="en-US" dirty="0"/>
          </a:p>
          <a:p>
            <a:pPr marL="569913" lvl="1" indent="-457200">
              <a:buAutoNum type="arabicPeriod"/>
            </a:pPr>
            <a:r>
              <a:rPr lang="en-US" dirty="0" smtClean="0"/>
              <a:t>Medical Nutrition Therapy				$254.93</a:t>
            </a:r>
          </a:p>
          <a:p>
            <a:pPr marL="569913" lvl="1" indent="-457200">
              <a:buAutoNum type="arabicPeriod"/>
            </a:pPr>
            <a:r>
              <a:rPr lang="en-US" dirty="0" smtClean="0"/>
              <a:t>Mental Health Services					$221.87</a:t>
            </a:r>
          </a:p>
        </p:txBody>
      </p:sp>
    </p:spTree>
    <p:extLst>
      <p:ext uri="{BB962C8B-B14F-4D97-AF65-F5344CB8AC3E}">
        <p14:creationId xmlns:p14="http://schemas.microsoft.com/office/powerpoint/2010/main" val="355265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362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5 Year Trend Analysis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GY 15 – GY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612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Trends-RW Funding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94414688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33800" y="5517504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-4.35% Funding from GY 15 - GY 19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198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Trends-Persons Served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3695144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7947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Trends-Persons Served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3695144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28975" y="5517504"/>
            <a:ext cx="573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-18.25% Persons </a:t>
            </a:r>
            <a:r>
              <a:rPr lang="en-US" sz="2400" b="1" dirty="0">
                <a:solidFill>
                  <a:schemeClr val="accent2"/>
                </a:solidFill>
              </a:rPr>
              <a:t>S</a:t>
            </a:r>
            <a:r>
              <a:rPr lang="en-US" sz="2400" b="1" dirty="0" smtClean="0">
                <a:solidFill>
                  <a:schemeClr val="accent2"/>
                </a:solidFill>
              </a:rPr>
              <a:t>erved from GY 15 - GY 19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00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Grant Award Overview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31491345"/>
              </p:ext>
            </p:extLst>
          </p:nvPr>
        </p:nvGraphicFramePr>
        <p:xfrm>
          <a:off x="685800" y="2063750"/>
          <a:ext cx="10394952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8738">
                  <a:extLst>
                    <a:ext uri="{9D8B030D-6E8A-4147-A177-3AD203B41FA5}">
                      <a16:colId xmlns:a16="http://schemas.microsoft.com/office/drawing/2014/main" val="1311801964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3445460632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2322604282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848846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Award</a:t>
                      </a:r>
                      <a:r>
                        <a:rPr lang="en-US" sz="2400" baseline="0" dirty="0" smtClean="0"/>
                        <a:t> Information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Current 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Carryover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172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Part A Formula</a:t>
                      </a:r>
                      <a:r>
                        <a:rPr lang="en-US" sz="2800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$4,368,739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$216,724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$4,585,463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339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MAI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$644,568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$644,568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196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Part A Supplemental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$2,361,937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$2,361,937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88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Total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$7,375,244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$216,724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$7,591,968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38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2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0900791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807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03636329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197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80601178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6835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8494731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7986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51099564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089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2639264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2284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88408223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8959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99721603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4493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03356049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9119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4926206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154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GY 19 </a:t>
            </a:r>
            <a:r>
              <a:rPr lang="en-US" dirty="0"/>
              <a:t>G</a:t>
            </a:r>
            <a:r>
              <a:rPr lang="en-US" dirty="0" smtClean="0"/>
              <a:t>rant Expenditure </a:t>
            </a:r>
            <a:r>
              <a:rPr lang="en-US" dirty="0"/>
              <a:t>O</a:t>
            </a:r>
            <a:r>
              <a:rPr lang="en-US" dirty="0" smtClean="0"/>
              <a:t>verview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34631181"/>
              </p:ext>
            </p:extLst>
          </p:nvPr>
        </p:nvGraphicFramePr>
        <p:xfrm>
          <a:off x="685800" y="2063750"/>
          <a:ext cx="10394949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4983">
                  <a:extLst>
                    <a:ext uri="{9D8B030D-6E8A-4147-A177-3AD203B41FA5}">
                      <a16:colId xmlns:a16="http://schemas.microsoft.com/office/drawing/2014/main" val="2599982707"/>
                    </a:ext>
                  </a:extLst>
                </a:gridCol>
                <a:gridCol w="3464983">
                  <a:extLst>
                    <a:ext uri="{9D8B030D-6E8A-4147-A177-3AD203B41FA5}">
                      <a16:colId xmlns:a16="http://schemas.microsoft.com/office/drawing/2014/main" val="757189418"/>
                    </a:ext>
                  </a:extLst>
                </a:gridCol>
                <a:gridCol w="3464983">
                  <a:extLst>
                    <a:ext uri="{9D8B030D-6E8A-4147-A177-3AD203B41FA5}">
                      <a16:colId xmlns:a16="http://schemas.microsoft.com/office/drawing/2014/main" val="263358247"/>
                    </a:ext>
                  </a:extLst>
                </a:gridCol>
              </a:tblGrid>
              <a:tr h="3303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Expenditure</a:t>
                      </a:r>
                      <a:r>
                        <a:rPr lang="en-US" sz="2400" baseline="0" dirty="0" smtClean="0"/>
                        <a:t> Categories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97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Core Medical Services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$4,775,569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76.06%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725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Support Services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$1,503,102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23.94%</a:t>
                      </a:r>
                      <a:endParaRPr lang="en-US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771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Administration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$1,065,125</a:t>
                      </a:r>
                      <a:endParaRPr lang="en-US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14.50%</a:t>
                      </a:r>
                      <a:endParaRPr lang="en-US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194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$7,343,796</a:t>
                      </a:r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96.73%</a:t>
                      </a:r>
                      <a:endParaRPr lang="en-US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25665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67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96743470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2057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3707781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99241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50589994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13418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04275542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5630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29594710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63967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26526647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44798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0542251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3559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51452708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97497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87926807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1002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15821840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883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Award &amp; Expenditure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58168840"/>
              </p:ext>
            </p:extLst>
          </p:nvPr>
        </p:nvGraphicFramePr>
        <p:xfrm>
          <a:off x="685800" y="2063750"/>
          <a:ext cx="1039495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8738">
                  <a:extLst>
                    <a:ext uri="{9D8B030D-6E8A-4147-A177-3AD203B41FA5}">
                      <a16:colId xmlns:a16="http://schemas.microsoft.com/office/drawing/2014/main" val="2766823589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3779536813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3219968852"/>
                    </a:ext>
                  </a:extLst>
                </a:gridCol>
                <a:gridCol w="2598738">
                  <a:extLst>
                    <a:ext uri="{9D8B030D-6E8A-4147-A177-3AD203B41FA5}">
                      <a16:colId xmlns:a16="http://schemas.microsoft.com/office/drawing/2014/main" val="190541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Award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Award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Expenditure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Balance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08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Part A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$6,947,400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$6,730,351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$217,049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414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$644,568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$613,445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$31,123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50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Total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$7,591,968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$7,343,796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*$248,172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75676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4455622"/>
            <a:ext cx="10394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*We will be requesting balance of $248,172 remaining from GY 19 as carryover funding for GY 20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08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5 Year Trends-Cost/Person by Service Category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53129426"/>
              </p:ext>
            </p:extLst>
          </p:nvPr>
        </p:nvGraphicFramePr>
        <p:xfrm>
          <a:off x="685800" y="2063750"/>
          <a:ext cx="10668000" cy="3311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9416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24665003"/>
              </p:ext>
            </p:extLst>
          </p:nvPr>
        </p:nvGraphicFramePr>
        <p:xfrm>
          <a:off x="685800" y="2063750"/>
          <a:ext cx="1039495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8375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696575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MCM-Part </a:t>
                      </a:r>
                      <a:r>
                        <a:rPr lang="en-US" sz="2400" baseline="0" dirty="0" smtClean="0"/>
                        <a:t>A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MCM MAI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44%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Mental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Oral Health Care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Outpatient/Ambulatory</a:t>
                      </a:r>
                      <a:r>
                        <a:rPr lang="en-US" sz="2400" baseline="0" dirty="0" smtClean="0"/>
                        <a:t>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027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Specialty Outpatient Medical Care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965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2542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17026731"/>
              </p:ext>
            </p:extLst>
          </p:nvPr>
        </p:nvGraphicFramePr>
        <p:xfrm>
          <a:off x="685800" y="2063750"/>
          <a:ext cx="1039495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7509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347441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AIDS Pharmaceutical</a:t>
                      </a:r>
                      <a:r>
                        <a:rPr lang="en-US" sz="2400" baseline="0" dirty="0" smtClean="0"/>
                        <a:t> Assistance (LPAP)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-1088%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Early Intervention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-170%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Health Insurance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Home and Community</a:t>
                      </a:r>
                      <a:r>
                        <a:rPr lang="en-US" sz="2400" baseline="0" dirty="0" smtClean="0"/>
                        <a:t>-based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-2038%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Nutrition</a:t>
                      </a:r>
                      <a:r>
                        <a:rPr lang="en-US" sz="2400" baseline="0" dirty="0" smtClean="0"/>
                        <a:t> Therapy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-51%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027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Laboratory Diagnostic Testing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30%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241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716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53811830"/>
              </p:ext>
            </p:extLst>
          </p:nvPr>
        </p:nvGraphicFramePr>
        <p:xfrm>
          <a:off x="685800" y="2063750"/>
          <a:ext cx="1039495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3764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181186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-193%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Emergency Financial Assistance-Prior</a:t>
                      </a:r>
                      <a:r>
                        <a:rPr lang="en-US" sz="2400" baseline="0" dirty="0" smtClean="0"/>
                        <a:t> Auth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Food Bank/Home Delivered Meals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Housing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-49%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Transportation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02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123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49989" cy="1325563"/>
          </a:xfrm>
        </p:spPr>
        <p:txBody>
          <a:bodyPr/>
          <a:lstStyle/>
          <a:p>
            <a:pPr algn="ctr"/>
            <a:r>
              <a:rPr lang="en-US" dirty="0" smtClean="0"/>
              <a:t>5 Year Trends-Cost/Person by Service Category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17561700"/>
              </p:ext>
            </p:extLst>
          </p:nvPr>
        </p:nvGraphicFramePr>
        <p:xfrm>
          <a:off x="685800" y="2063750"/>
          <a:ext cx="1039495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3640">
                  <a:extLst>
                    <a:ext uri="{9D8B030D-6E8A-4147-A177-3AD203B41FA5}">
                      <a16:colId xmlns:a16="http://schemas.microsoft.com/office/drawing/2014/main" val="857675098"/>
                    </a:ext>
                  </a:extLst>
                </a:gridCol>
                <a:gridCol w="4131310">
                  <a:extLst>
                    <a:ext uri="{9D8B030D-6E8A-4147-A177-3AD203B41FA5}">
                      <a16:colId xmlns:a16="http://schemas.microsoft.com/office/drawing/2014/main" val="17158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Year Trend-Cost/Person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816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Non-Medical Case Management-Eligibility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76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Non-Medical Case Management-Supportive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610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Food Bank-Nutritional Supplements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97%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90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Legal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30%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24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6334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8324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5 Year Trends-Cost/Person by Service Category Ordered by Percent Increase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80182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Food Bank-Nutritional Supplements			97%		($294.06)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Emergency Financial Assistance-Prior Auth		88%		($1721.85)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Non-Medical Case Management-Supportive		66%		($411.79)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Medical Case Management-MAI			44%		($775.41)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Specialty Outpatient Medical Care			33%		($1677.53)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Legal Services					30%		($1731.15)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Laboratory Diagnostic Testing			30%		($560.02)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Outpatient Ambulatory Health Services		26%		($515.11)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Medical Case Management				25%		($763.31)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Non-Medical Case Management Eligibility		25%		($182.69)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641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Core Medical Services Expenditures </a:t>
            </a:r>
            <a:br>
              <a:rPr lang="en-US" dirty="0" smtClean="0"/>
            </a:br>
            <a:r>
              <a:rPr lang="en-US" dirty="0" smtClean="0"/>
              <a:t>by service category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77540230"/>
              </p:ext>
            </p:extLst>
          </p:nvPr>
        </p:nvGraphicFramePr>
        <p:xfrm>
          <a:off x="685800" y="2063750"/>
          <a:ext cx="1039494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0051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2638698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2446200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Medical Case Management</a:t>
                      </a:r>
                      <a:r>
                        <a:rPr lang="en-US" sz="2400" baseline="0" dirty="0" smtClean="0"/>
                        <a:t>-Part A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$1,503,728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23.95%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Case</a:t>
                      </a:r>
                      <a:r>
                        <a:rPr lang="en-US" sz="2400" baseline="0" dirty="0" smtClean="0"/>
                        <a:t> Management-MAI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$548,989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8.74%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Mental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$186,569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2.97%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Oral Health Care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$372,524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5.93%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Outpatient/Ambulatory</a:t>
                      </a:r>
                      <a:r>
                        <a:rPr lang="en-US" sz="2400" baseline="0" dirty="0" smtClean="0"/>
                        <a:t>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$712,630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11.35%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12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Core Medical Services Expenditures </a:t>
            </a:r>
            <a:br>
              <a:rPr lang="en-US" dirty="0" smtClean="0"/>
            </a:br>
            <a:r>
              <a:rPr lang="en-US" dirty="0" smtClean="0"/>
              <a:t>by service category…cont</a:t>
            </a:r>
            <a:r>
              <a:rPr lang="en-US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2759526"/>
              </p:ext>
            </p:extLst>
          </p:nvPr>
        </p:nvGraphicFramePr>
        <p:xfrm>
          <a:off x="685800" y="2063750"/>
          <a:ext cx="1039494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9846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867988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59711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AIDS Pharmaceutical</a:t>
                      </a:r>
                      <a:r>
                        <a:rPr lang="en-US" sz="2400" baseline="0" dirty="0" smtClean="0"/>
                        <a:t> Assistance (LPAP)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$13,774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0.22%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Early Intervention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$468,146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7.46%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Health Insurance</a:t>
                      </a:r>
                      <a:r>
                        <a:rPr lang="en-US" sz="2400" baseline="0" dirty="0" smtClean="0"/>
                        <a:t> Premium &amp; Cost Sharing Assistance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$949,678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15.13%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Home and Community</a:t>
                      </a:r>
                      <a:r>
                        <a:rPr lang="en-US" sz="2400" baseline="0" dirty="0" smtClean="0"/>
                        <a:t>-based Health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$1,844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Nutrition</a:t>
                      </a:r>
                      <a:r>
                        <a:rPr lang="en-US" sz="2400" baseline="0" dirty="0" smtClean="0"/>
                        <a:t> Therapy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$17,687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0.28%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8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GY 19 Support Services Expenditures </a:t>
            </a:r>
            <a:br>
              <a:rPr lang="en-US" dirty="0" smtClean="0"/>
            </a:br>
            <a:r>
              <a:rPr lang="en-US" dirty="0" smtClean="0"/>
              <a:t>by category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63744997"/>
              </p:ext>
            </p:extLst>
          </p:nvPr>
        </p:nvGraphicFramePr>
        <p:xfrm>
          <a:off x="685800" y="2063750"/>
          <a:ext cx="10394949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3194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2325189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2106566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</a:t>
                      </a:r>
                      <a:r>
                        <a:rPr lang="en-US" sz="2400" baseline="0" dirty="0" smtClean="0"/>
                        <a:t>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Percent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$91,783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1.46%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Food Bank/Home Delivered Meals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$305,403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4.86%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Housing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$97,761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1.56%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Medical Transportation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$70,137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1.12%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Non-Medical Case Management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$652,380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10.39%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Legal</a:t>
                      </a:r>
                      <a:r>
                        <a:rPr lang="en-US" sz="2400" baseline="0" dirty="0" smtClean="0"/>
                        <a:t> Services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$285,639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4.55%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43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70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Service Category Ordered by Expenditure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Medical Case Management (Part A &amp; MAI) 		32.69%</a:t>
            </a:r>
          </a:p>
          <a:p>
            <a:pPr marL="514350" indent="-514350">
              <a:buAutoNum type="arabicPeriod"/>
            </a:pPr>
            <a:r>
              <a:rPr lang="en-US" dirty="0" smtClean="0"/>
              <a:t>Health </a:t>
            </a:r>
            <a:r>
              <a:rPr lang="en-US" dirty="0"/>
              <a:t>Insurance Premium &amp; Cost Sharing		</a:t>
            </a:r>
            <a:r>
              <a:rPr lang="en-US" dirty="0" smtClean="0"/>
              <a:t>15.13%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Outpatient/Ambulatory Health Services		11.35%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Non-Medical Case Management			10.39%</a:t>
            </a:r>
          </a:p>
          <a:p>
            <a:pPr marL="514350" indent="-514350">
              <a:buAutoNum type="arabicPeriod"/>
            </a:pPr>
            <a:r>
              <a:rPr lang="en-US" dirty="0" smtClean="0"/>
              <a:t>Early </a:t>
            </a:r>
            <a:r>
              <a:rPr lang="en-US" dirty="0"/>
              <a:t>Intervention Services				</a:t>
            </a:r>
            <a:r>
              <a:rPr lang="en-US" dirty="0" smtClean="0"/>
              <a:t>7.46%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Oral Health Care 					5.93%</a:t>
            </a:r>
          </a:p>
          <a:p>
            <a:pPr marL="514350" indent="-514350">
              <a:buAutoNum type="arabicPeriod"/>
            </a:pPr>
            <a:r>
              <a:rPr lang="en-US" dirty="0" smtClean="0"/>
              <a:t>Food </a:t>
            </a:r>
            <a:r>
              <a:rPr lang="en-US" dirty="0"/>
              <a:t>Bank/Home Delivered Meals			</a:t>
            </a:r>
            <a:r>
              <a:rPr lang="en-US" dirty="0" smtClean="0"/>
              <a:t>4.86%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Legal Services 					4.55%</a:t>
            </a:r>
          </a:p>
          <a:p>
            <a:r>
              <a:rPr lang="en-US" dirty="0" smtClean="0"/>
              <a:t>All Other Service Categories Less than 3%		Remaining 7.64%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5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Service Category cost per unit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569535"/>
              </p:ext>
            </p:extLst>
          </p:nvPr>
        </p:nvGraphicFramePr>
        <p:xfrm>
          <a:off x="685800" y="2063396"/>
          <a:ext cx="10430691" cy="333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7948">
                  <a:extLst>
                    <a:ext uri="{9D8B030D-6E8A-4147-A177-3AD203B41FA5}">
                      <a16:colId xmlns:a16="http://schemas.microsoft.com/office/drawing/2014/main" val="4093618873"/>
                    </a:ext>
                  </a:extLst>
                </a:gridCol>
                <a:gridCol w="1568858">
                  <a:extLst>
                    <a:ext uri="{9D8B030D-6E8A-4147-A177-3AD203B41FA5}">
                      <a16:colId xmlns:a16="http://schemas.microsoft.com/office/drawing/2014/main" val="1387261111"/>
                    </a:ext>
                  </a:extLst>
                </a:gridCol>
                <a:gridCol w="1293223">
                  <a:extLst>
                    <a:ext uri="{9D8B030D-6E8A-4147-A177-3AD203B41FA5}">
                      <a16:colId xmlns:a16="http://schemas.microsoft.com/office/drawing/2014/main" val="2802087550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3790477608"/>
                    </a:ext>
                  </a:extLst>
                </a:gridCol>
                <a:gridCol w="1345475">
                  <a:extLst>
                    <a:ext uri="{9D8B030D-6E8A-4147-A177-3AD203B41FA5}">
                      <a16:colId xmlns:a16="http://schemas.microsoft.com/office/drawing/2014/main" val="961615122"/>
                    </a:ext>
                  </a:extLst>
                </a:gridCol>
                <a:gridCol w="1123405">
                  <a:extLst>
                    <a:ext uri="{9D8B030D-6E8A-4147-A177-3AD203B41FA5}">
                      <a16:colId xmlns:a16="http://schemas.microsoft.com/office/drawing/2014/main" val="2388457358"/>
                    </a:ext>
                  </a:extLst>
                </a:gridCol>
              </a:tblGrid>
              <a:tr h="6014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</a:t>
                      </a:r>
                      <a:r>
                        <a:rPr lang="en-US" baseline="0" dirty="0" smtClean="0"/>
                        <a:t>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847930"/>
                  </a:ext>
                </a:extLst>
              </a:tr>
              <a:tr h="4092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MCM-Part </a:t>
                      </a:r>
                      <a:r>
                        <a:rPr lang="en-US" baseline="0" dirty="0" smtClean="0"/>
                        <a:t>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$1,503,727.67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1,970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91,533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$763.31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$16.43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281487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MCM MAI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$548,988.77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29,693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$775.41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$18.49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391067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Mental Health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$186,568.51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$1,760.08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$221.87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782734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Oral Health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$372,524.06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2,449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$617.78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$152.11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947728"/>
                  </a:ext>
                </a:extLst>
              </a:tr>
              <a:tr h="444332">
                <a:tc>
                  <a:txBody>
                    <a:bodyPr/>
                    <a:lstStyle/>
                    <a:p>
                      <a:r>
                        <a:rPr lang="en-US" dirty="0" smtClean="0"/>
                        <a:t>Outpatient/Ambulatory</a:t>
                      </a:r>
                      <a:r>
                        <a:rPr lang="en-US" baseline="0" dirty="0" smtClean="0"/>
                        <a:t> Health Services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$209,134.42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$515.11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$118.36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250268"/>
                  </a:ext>
                </a:extLst>
              </a:tr>
              <a:tr h="504893">
                <a:tc>
                  <a:txBody>
                    <a:bodyPr/>
                    <a:lstStyle/>
                    <a:p>
                      <a:r>
                        <a:rPr lang="en-US" dirty="0" smtClean="0"/>
                        <a:t>Specialty Outpatient Medical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$345,571.62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$1,677.53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$466.36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427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91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B2D1F"/>
      </a:accent1>
      <a:accent2>
        <a:srgbClr val="FF0000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0070C0"/>
      </a:hlink>
      <a:folHlink>
        <a:srgbClr val="0070C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cfb1fa8da28cd8169280d2b9f6f9d7ef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9f5b4e62b3d3e769273a4ca83bc71af2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Training Schedule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Category xmlns="2c0a287c-2cfe-48a6-8384-085034255611">Other</Category>
    <Order0 xmlns="2c0a287c-2cfe-48a6-8384-085034255611" xsi:nil="true"/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24C3B7D-6CE8-4D36-BE99-5763D082AD52}"/>
</file>

<file path=customXml/itemProps2.xml><?xml version="1.0" encoding="utf-8"?>
<ds:datastoreItem xmlns:ds="http://schemas.openxmlformats.org/officeDocument/2006/customXml" ds:itemID="{6C5540ED-26B2-40A4-97FB-3056079DBB44}"/>
</file>

<file path=customXml/itemProps3.xml><?xml version="1.0" encoding="utf-8"?>
<ds:datastoreItem xmlns:ds="http://schemas.openxmlformats.org/officeDocument/2006/customXml" ds:itemID="{40C0C3F1-1DD1-4EFF-8652-A6424DD3A79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</TotalTime>
  <Words>1481</Words>
  <Application>Microsoft Office PowerPoint</Application>
  <PresentationFormat>Widescreen</PresentationFormat>
  <Paragraphs>436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Palm Beach County Ryan White Part A GY 19 Service Utilization/Cost Summary </vt:lpstr>
      <vt:lpstr>GY 19 Grant Award Overview </vt:lpstr>
      <vt:lpstr>GY 19 Grant Expenditure Overview</vt:lpstr>
      <vt:lpstr>GY 19 Award &amp; Expenditure Summary</vt:lpstr>
      <vt:lpstr>GY 19 Core Medical Services Expenditures  by service category</vt:lpstr>
      <vt:lpstr>GY 19 Core Medical Services Expenditures  by service category…cont.</vt:lpstr>
      <vt:lpstr>GY 19 Support Services Expenditures  by category</vt:lpstr>
      <vt:lpstr>Service Category Ordered by Expenditure</vt:lpstr>
      <vt:lpstr>Service Category cost per unit</vt:lpstr>
      <vt:lpstr>Service Category cost per unit…cont.</vt:lpstr>
      <vt:lpstr>Service Category cost per unit…cont.</vt:lpstr>
      <vt:lpstr>Service Category cost per unit…cont.</vt:lpstr>
      <vt:lpstr>Service Category Ordered by Persons Served</vt:lpstr>
      <vt:lpstr>Service Category Ordered by Cost/Person</vt:lpstr>
      <vt:lpstr>Service Category Ordered by Cost/Unit</vt:lpstr>
      <vt:lpstr>5 Year Trend Analysis  GY 15 – GY 19</vt:lpstr>
      <vt:lpstr>5 Year Trends-RW Funding</vt:lpstr>
      <vt:lpstr>5 Year Trends-Persons Served</vt:lpstr>
      <vt:lpstr>5 Year Trends-Persons Served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</vt:lpstr>
      <vt:lpstr>5 Year Trends-Cost/Person by Service Category Summary</vt:lpstr>
      <vt:lpstr>5 Year Trends-Cost/Person by Service Category Summary</vt:lpstr>
      <vt:lpstr>5 Year Trends-Cost/Person by Service Category Summary</vt:lpstr>
      <vt:lpstr>5 Year Trends-Cost/Person by Service Category Summary</vt:lpstr>
      <vt:lpstr>5 Year Trends-Cost/Person by Service Category Ordered by Percent Increase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Palm Beach County Ryan White Part A GY 18 Service Utilization/Cost Summary Report   </dc:title>
  <dc:creator>Dr. Casey Messer</dc:creator>
  <cp:lastModifiedBy>Dr. Casey Messer</cp:lastModifiedBy>
  <cp:revision>118</cp:revision>
  <cp:lastPrinted>2019-06-24T16:33:11Z</cp:lastPrinted>
  <dcterms:created xsi:type="dcterms:W3CDTF">2019-06-24T13:43:34Z</dcterms:created>
  <dcterms:modified xsi:type="dcterms:W3CDTF">2020-06-19T08:06:22Z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66200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